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ato Black"/>
      <p:bold r:id="rId13"/>
      <p:boldItalic r:id="rId14"/>
    </p:embeddedFont>
    <p:embeddedFont>
      <p:font typeface="Roboto Ligh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jkJwo+FY9vUenHLebxfazhCDgB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atoBlack-bold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Light-regular.fntdata"/><Relationship Id="rId14" Type="http://schemas.openxmlformats.org/officeDocument/2006/relationships/font" Target="fonts/LatoBlack-boldItalic.fntdata"/><Relationship Id="rId17" Type="http://schemas.openxmlformats.org/officeDocument/2006/relationships/font" Target="fonts/RobotoLight-italic.fntdata"/><Relationship Id="rId16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Roboto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642e42c55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1642e42c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641709c6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1641709c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7219e5c0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17219e5c0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1715300"/>
            <a:ext cx="9151201" cy="6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 rot="-5400000">
            <a:off x="3877950" y="-122550"/>
            <a:ext cx="1380900" cy="9151200"/>
          </a:xfrm>
          <a:prstGeom prst="flowChartDelay">
            <a:avLst/>
          </a:prstGeom>
          <a:solidFill>
            <a:srgbClr val="FFFFFF"/>
          </a:solidFill>
          <a:ln>
            <a:noFill/>
          </a:ln>
          <a:effectLst>
            <a:outerShdw blurRad="214313" rotWithShape="0" algn="bl" dist="9525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005999" y="2456550"/>
            <a:ext cx="3216045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Helping farmers focus on what they do best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063" y="4235636"/>
            <a:ext cx="1261519" cy="81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6560" y="4212575"/>
            <a:ext cx="1398233" cy="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5188" y="4302656"/>
            <a:ext cx="1532769" cy="6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3397" y="4318598"/>
            <a:ext cx="1532750" cy="6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723" y="748799"/>
            <a:ext cx="3657754" cy="170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uba UC | LinkedIn" id="62" name="Google Shape;62;p1"/>
          <p:cNvPicPr preferRelativeResize="0"/>
          <p:nvPr/>
        </p:nvPicPr>
        <p:blipFill rotWithShape="1">
          <a:blip r:embed="rId9">
            <a:alphaModFix/>
          </a:blip>
          <a:srcRect b="36907" l="0" r="0" t="34583"/>
          <a:stretch/>
        </p:blipFill>
        <p:spPr>
          <a:xfrm>
            <a:off x="7239000" y="4369542"/>
            <a:ext cx="1905000" cy="5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9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99" y="197300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>
            <p:ph type="title"/>
          </p:nvPr>
        </p:nvSpPr>
        <p:spPr>
          <a:xfrm>
            <a:off x="674149" y="197300"/>
            <a:ext cx="3327209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rgbClr val="007C91"/>
                </a:solidFill>
                <a:latin typeface="Lato Black"/>
                <a:ea typeface="Lato Black"/>
                <a:cs typeface="Lato Black"/>
                <a:sym typeface="Lato Black"/>
              </a:rPr>
              <a:t>Temario</a:t>
            </a:r>
            <a:endParaRPr sz="1800">
              <a:solidFill>
                <a:srgbClr val="007C9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0" y="1986974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Avances modelo detección y conteo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¿Como se verá en nuestra plataforma?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-33850" r="33850" t="0"/>
          <a:stretch/>
        </p:blipFill>
        <p:spPr>
          <a:xfrm>
            <a:off x="2232750" y="0"/>
            <a:ext cx="6911249" cy="413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Detección</a:t>
            </a: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 de Bayas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78" name="Google Shape;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200" y="152400"/>
            <a:ext cx="298913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136400" y="991974"/>
            <a:ext cx="4572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Detección</a:t>
            </a:r>
            <a:r>
              <a:rPr lang="es-ES" sz="1800"/>
              <a:t> de bayas individualmente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Permite una </a:t>
            </a:r>
            <a:r>
              <a:rPr lang="es-ES" sz="1800"/>
              <a:t>estimación de producción más exacta</a:t>
            </a:r>
            <a:r>
              <a:rPr lang="es-ES" sz="1800"/>
              <a:t> 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Basado en Deep Learning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Entrenado a partir de </a:t>
            </a:r>
            <a:r>
              <a:rPr lang="es-ES" sz="1800"/>
              <a:t>imágenes</a:t>
            </a:r>
            <a:r>
              <a:rPr lang="es-ES" sz="1800"/>
              <a:t> de racimos en florecimiento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1642e42c55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11642e42c55_0_4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Detección de Bayas - Estado Actual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6" name="Google Shape;86;g11642e42c55_0_4"/>
          <p:cNvSpPr txBox="1"/>
          <p:nvPr/>
        </p:nvSpPr>
        <p:spPr>
          <a:xfrm>
            <a:off x="136400" y="991974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Modelo entrenado con 213 </a:t>
            </a:r>
            <a:r>
              <a:rPr lang="es-ES" sz="1800"/>
              <a:t>Imágenes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Precisión</a:t>
            </a:r>
            <a:r>
              <a:rPr lang="es-ES" sz="1800"/>
              <a:t> Promedio: </a:t>
            </a:r>
            <a:r>
              <a:rPr b="1" lang="es-ES" sz="1800"/>
              <a:t>89,5%</a:t>
            </a:r>
            <a:endParaRPr b="1"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Precisión</a:t>
            </a:r>
            <a:r>
              <a:rPr lang="es-ES" sz="1800"/>
              <a:t> </a:t>
            </a:r>
            <a:r>
              <a:rPr lang="es-ES" sz="1800"/>
              <a:t>Producción</a:t>
            </a:r>
            <a:r>
              <a:rPr lang="es-ES" sz="1800"/>
              <a:t> Total: </a:t>
            </a:r>
            <a:r>
              <a:rPr b="1" lang="es-ES" sz="1800"/>
              <a:t>97,1%</a:t>
            </a:r>
            <a:endParaRPr b="1" sz="1800"/>
          </a:p>
        </p:txBody>
      </p:sp>
      <p:pic>
        <p:nvPicPr>
          <p:cNvPr id="87" name="Google Shape;87;g11642e42c55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800" y="751275"/>
            <a:ext cx="4130800" cy="364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1641709c6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1641709c69_0_10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Detección de Bayas - Estado Actual</a:t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4" name="Google Shape;94;g11641709c69_0_10"/>
          <p:cNvSpPr txBox="1"/>
          <p:nvPr/>
        </p:nvSpPr>
        <p:spPr>
          <a:xfrm>
            <a:off x="179400" y="984000"/>
            <a:ext cx="3536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Tamaño</a:t>
            </a:r>
            <a:r>
              <a:rPr lang="es-ES" sz="1800"/>
              <a:t> de un Dataset para modelo Deep Learning: ~1000-10000 </a:t>
            </a:r>
            <a:r>
              <a:rPr lang="es-ES" sz="1800"/>
              <a:t>Imágenes 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Nuestro modelo actualmente: 213 Imágenes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Sin embargo, ya muestra resultados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Gran potencial para mejorar aún más</a:t>
            </a:r>
            <a:endParaRPr sz="1800"/>
          </a:p>
        </p:txBody>
      </p:sp>
      <p:pic>
        <p:nvPicPr>
          <p:cNvPr id="95" name="Google Shape;95;g11641709c6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900" y="751275"/>
            <a:ext cx="5123700" cy="3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17219e5c00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7219e5c00_0_4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Características</a:t>
            </a:r>
            <a:r>
              <a:rPr lang="es-ES" sz="18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 de una buena</a:t>
            </a:r>
            <a:endParaRPr sz="18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imagen de entrenamiento</a:t>
            </a:r>
            <a:endParaRPr sz="180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g117219e5c00_0_4"/>
          <p:cNvSpPr txBox="1"/>
          <p:nvPr/>
        </p:nvSpPr>
        <p:spPr>
          <a:xfrm>
            <a:off x="179400" y="1232750"/>
            <a:ext cx="381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En su etapa </a:t>
            </a:r>
            <a:r>
              <a:rPr lang="es-ES" sz="1800"/>
              <a:t>fenológica</a:t>
            </a:r>
            <a:r>
              <a:rPr lang="es-ES" sz="1800"/>
              <a:t> correcta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Racimos muy maduros tienen bayas muy grandes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Mayor </a:t>
            </a:r>
            <a:r>
              <a:rPr lang="es-ES" sz="1800"/>
              <a:t>tamaño</a:t>
            </a:r>
            <a:r>
              <a:rPr lang="es-ES" sz="1800"/>
              <a:t> = Mayor </a:t>
            </a:r>
            <a:r>
              <a:rPr lang="es-ES" sz="1800"/>
              <a:t>oclusión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Completamente cubierta por la hoja de papel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3" name="Google Shape;103;g117219e5c0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900" y="819413"/>
            <a:ext cx="2944675" cy="35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1715300"/>
            <a:ext cx="9151201" cy="6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rot="-5400000">
            <a:off x="3877950" y="-122550"/>
            <a:ext cx="1380900" cy="9151200"/>
          </a:xfrm>
          <a:prstGeom prst="flowChartDelay">
            <a:avLst/>
          </a:prstGeom>
          <a:solidFill>
            <a:srgbClr val="FFFFFF"/>
          </a:solidFill>
          <a:ln>
            <a:noFill/>
          </a:ln>
          <a:effectLst>
            <a:outerShdw blurRad="214313" rotWithShape="0" algn="bl" dist="9525">
              <a:srgbClr val="000000">
                <a:alpha val="2352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"/>
          <p:cNvSpPr txBox="1"/>
          <p:nvPr>
            <p:ph idx="1" type="subTitle"/>
          </p:nvPr>
        </p:nvSpPr>
        <p:spPr>
          <a:xfrm>
            <a:off x="3005999" y="2456550"/>
            <a:ext cx="3216045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Helping farmers focus on what they do best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063" y="4235636"/>
            <a:ext cx="1261519" cy="81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6560" y="4212575"/>
            <a:ext cx="1398233" cy="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5188" y="4302656"/>
            <a:ext cx="1532769" cy="6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3397" y="4318598"/>
            <a:ext cx="1532750" cy="6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723" y="748799"/>
            <a:ext cx="3657754" cy="170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uba UC | LinkedIn" id="116" name="Google Shape;116;p8"/>
          <p:cNvPicPr preferRelativeResize="0"/>
          <p:nvPr/>
        </p:nvPicPr>
        <p:blipFill rotWithShape="1">
          <a:blip r:embed="rId9">
            <a:alphaModFix/>
          </a:blip>
          <a:srcRect b="36907" l="0" r="0" t="34583"/>
          <a:stretch/>
        </p:blipFill>
        <p:spPr>
          <a:xfrm>
            <a:off x="7239000" y="4369542"/>
            <a:ext cx="1905000" cy="5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Horacio Contreras</dc:creator>
</cp:coreProperties>
</file>